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3" r:id="rId6"/>
    <p:sldId id="261" r:id="rId7"/>
    <p:sldId id="260"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AD6052-CA92-4BBF-ADA5-5C962384EB0B}" v="4094" dt="2021-01-25T23:55:17.241"/>
    <p1510:client id="{C884371A-A2D7-62C9-D519-D9C469364D19}" v="26" dt="2021-02-04T16:40:50.7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86" d="100"/>
          <a:sy n="86" d="100"/>
        </p:scale>
        <p:origin x="33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83C807-EBEC-483E-9A23-A3F77CAF6B1D}" type="doc">
      <dgm:prSet loTypeId="urn:microsoft.com/office/officeart/2016/7/layout/BasicLinearProcessNumbered" loCatId="process" qsTypeId="urn:microsoft.com/office/officeart/2005/8/quickstyle/simple1" qsCatId="simple" csTypeId="urn:microsoft.com/office/officeart/2005/8/colors/accent1_2" csCatId="accent1"/>
      <dgm:spPr/>
      <dgm:t>
        <a:bodyPr/>
        <a:lstStyle/>
        <a:p>
          <a:endParaRPr lang="en-US"/>
        </a:p>
      </dgm:t>
    </dgm:pt>
    <dgm:pt modelId="{2BC02F46-AF17-42CC-A64E-5D51B161E7FE}">
      <dgm:prSet/>
      <dgm:spPr/>
      <dgm:t>
        <a:bodyPr/>
        <a:lstStyle/>
        <a:p>
          <a:r>
            <a:rPr lang="en-US"/>
            <a:t>Black people in the United States are at a 3.73 times greater risk for arrest associated with marijuana use (Wegman, 2014) </a:t>
          </a:r>
        </a:p>
      </dgm:t>
    </dgm:pt>
    <dgm:pt modelId="{9E795B82-1E74-4E29-967C-EA9773610F81}" type="parTrans" cxnId="{2566878F-257E-493F-932D-FA67AFB13A83}">
      <dgm:prSet/>
      <dgm:spPr/>
      <dgm:t>
        <a:bodyPr/>
        <a:lstStyle/>
        <a:p>
          <a:endParaRPr lang="en-US"/>
        </a:p>
      </dgm:t>
    </dgm:pt>
    <dgm:pt modelId="{42D3C045-F332-41E5-A98D-C156290E8306}" type="sibTrans" cxnId="{2566878F-257E-493F-932D-FA67AFB13A83}">
      <dgm:prSet phldrT="1" phldr="0"/>
      <dgm:spPr/>
      <dgm:t>
        <a:bodyPr/>
        <a:lstStyle/>
        <a:p>
          <a:r>
            <a:rPr lang="en-US"/>
            <a:t>1</a:t>
          </a:r>
        </a:p>
      </dgm:t>
    </dgm:pt>
    <dgm:pt modelId="{AC549E5B-C16F-49F3-9B0C-EA34F4BF6AC2}">
      <dgm:prSet/>
      <dgm:spPr/>
      <dgm:t>
        <a:bodyPr/>
        <a:lstStyle/>
        <a:p>
          <a:r>
            <a:rPr lang="en-US"/>
            <a:t>Drug sentencing for marijuana is 9-13% longer for black men compared to white men. </a:t>
          </a:r>
        </a:p>
      </dgm:t>
    </dgm:pt>
    <dgm:pt modelId="{C28E67EA-1A45-44A0-877A-F963379C2452}" type="parTrans" cxnId="{FE4AC4D5-98C9-4B74-A4A3-1A31BA53F16A}">
      <dgm:prSet/>
      <dgm:spPr/>
      <dgm:t>
        <a:bodyPr/>
        <a:lstStyle/>
        <a:p>
          <a:endParaRPr lang="en-US"/>
        </a:p>
      </dgm:t>
    </dgm:pt>
    <dgm:pt modelId="{E7B03FED-E7A3-4B92-A27F-86D07FDEE034}" type="sibTrans" cxnId="{FE4AC4D5-98C9-4B74-A4A3-1A31BA53F16A}">
      <dgm:prSet phldrT="2" phldr="0"/>
      <dgm:spPr/>
      <dgm:t>
        <a:bodyPr/>
        <a:lstStyle/>
        <a:p>
          <a:r>
            <a:rPr lang="en-US"/>
            <a:t>2</a:t>
          </a:r>
        </a:p>
      </dgm:t>
    </dgm:pt>
    <dgm:pt modelId="{03E5C2E9-196F-4D85-BF9C-25C475C2C972}">
      <dgm:prSet/>
      <dgm:spPr/>
      <dgm:t>
        <a:bodyPr/>
        <a:lstStyle/>
        <a:p>
          <a:r>
            <a:rPr lang="en-US"/>
            <a:t>Research also indicated the violent crime rates involving alcohol around 40%; violent crimes decreased in Washington state following legalization of marijuana in 2015. </a:t>
          </a:r>
        </a:p>
      </dgm:t>
    </dgm:pt>
    <dgm:pt modelId="{E28E931E-C429-4FE6-995F-31C44A17DCDB}" type="parTrans" cxnId="{41A75F74-5FF2-4980-9FFE-669B6179F622}">
      <dgm:prSet/>
      <dgm:spPr/>
      <dgm:t>
        <a:bodyPr/>
        <a:lstStyle/>
        <a:p>
          <a:endParaRPr lang="en-US"/>
        </a:p>
      </dgm:t>
    </dgm:pt>
    <dgm:pt modelId="{042A1FBC-3208-4DB9-A841-3B2B71EA3F9B}" type="sibTrans" cxnId="{41A75F74-5FF2-4980-9FFE-669B6179F622}">
      <dgm:prSet phldrT="3" phldr="0"/>
      <dgm:spPr/>
      <dgm:t>
        <a:bodyPr/>
        <a:lstStyle/>
        <a:p>
          <a:r>
            <a:rPr lang="en-US"/>
            <a:t>3</a:t>
          </a:r>
        </a:p>
      </dgm:t>
    </dgm:pt>
    <dgm:pt modelId="{706EA9A0-DAA0-4E0B-B8A8-CF7BA00724DF}" type="pres">
      <dgm:prSet presAssocID="{3A83C807-EBEC-483E-9A23-A3F77CAF6B1D}" presName="Name0" presStyleCnt="0">
        <dgm:presLayoutVars>
          <dgm:animLvl val="lvl"/>
          <dgm:resizeHandles val="exact"/>
        </dgm:presLayoutVars>
      </dgm:prSet>
      <dgm:spPr/>
    </dgm:pt>
    <dgm:pt modelId="{E92A6D3D-89E1-4349-90C8-DF7EE7D41C29}" type="pres">
      <dgm:prSet presAssocID="{2BC02F46-AF17-42CC-A64E-5D51B161E7FE}" presName="compositeNode" presStyleCnt="0">
        <dgm:presLayoutVars>
          <dgm:bulletEnabled val="1"/>
        </dgm:presLayoutVars>
      </dgm:prSet>
      <dgm:spPr/>
    </dgm:pt>
    <dgm:pt modelId="{7935F59D-4397-48FE-9E9C-A1B8A5427085}" type="pres">
      <dgm:prSet presAssocID="{2BC02F46-AF17-42CC-A64E-5D51B161E7FE}" presName="bgRect" presStyleLbl="bgAccFollowNode1" presStyleIdx="0" presStyleCnt="3"/>
      <dgm:spPr/>
    </dgm:pt>
    <dgm:pt modelId="{F8AE5DA2-A1D4-493B-B28D-F78CB85D131A}" type="pres">
      <dgm:prSet presAssocID="{42D3C045-F332-41E5-A98D-C156290E8306}" presName="sibTransNodeCircle" presStyleLbl="alignNode1" presStyleIdx="0" presStyleCnt="6">
        <dgm:presLayoutVars>
          <dgm:chMax val="0"/>
          <dgm:bulletEnabled/>
        </dgm:presLayoutVars>
      </dgm:prSet>
      <dgm:spPr/>
    </dgm:pt>
    <dgm:pt modelId="{D78625FC-2EFA-49DF-B76B-C1A27C83E525}" type="pres">
      <dgm:prSet presAssocID="{2BC02F46-AF17-42CC-A64E-5D51B161E7FE}" presName="bottomLine" presStyleLbl="alignNode1" presStyleIdx="1" presStyleCnt="6">
        <dgm:presLayoutVars/>
      </dgm:prSet>
      <dgm:spPr/>
    </dgm:pt>
    <dgm:pt modelId="{71AB4053-61EE-49E8-8D66-A0ECC0CB4054}" type="pres">
      <dgm:prSet presAssocID="{2BC02F46-AF17-42CC-A64E-5D51B161E7FE}" presName="nodeText" presStyleLbl="bgAccFollowNode1" presStyleIdx="0" presStyleCnt="3">
        <dgm:presLayoutVars>
          <dgm:bulletEnabled val="1"/>
        </dgm:presLayoutVars>
      </dgm:prSet>
      <dgm:spPr/>
    </dgm:pt>
    <dgm:pt modelId="{94D4BAD6-8E73-4893-9C04-7E50EFCEDCC0}" type="pres">
      <dgm:prSet presAssocID="{42D3C045-F332-41E5-A98D-C156290E8306}" presName="sibTrans" presStyleCnt="0"/>
      <dgm:spPr/>
    </dgm:pt>
    <dgm:pt modelId="{B19B7DFD-1135-4FB9-95B8-DACDAE976031}" type="pres">
      <dgm:prSet presAssocID="{AC549E5B-C16F-49F3-9B0C-EA34F4BF6AC2}" presName="compositeNode" presStyleCnt="0">
        <dgm:presLayoutVars>
          <dgm:bulletEnabled val="1"/>
        </dgm:presLayoutVars>
      </dgm:prSet>
      <dgm:spPr/>
    </dgm:pt>
    <dgm:pt modelId="{0B80177C-A4BC-4146-99E8-7D2F36B65310}" type="pres">
      <dgm:prSet presAssocID="{AC549E5B-C16F-49F3-9B0C-EA34F4BF6AC2}" presName="bgRect" presStyleLbl="bgAccFollowNode1" presStyleIdx="1" presStyleCnt="3"/>
      <dgm:spPr/>
    </dgm:pt>
    <dgm:pt modelId="{E2F69C8A-0402-45B3-B3A2-8A117A04ECE3}" type="pres">
      <dgm:prSet presAssocID="{E7B03FED-E7A3-4B92-A27F-86D07FDEE034}" presName="sibTransNodeCircle" presStyleLbl="alignNode1" presStyleIdx="2" presStyleCnt="6">
        <dgm:presLayoutVars>
          <dgm:chMax val="0"/>
          <dgm:bulletEnabled/>
        </dgm:presLayoutVars>
      </dgm:prSet>
      <dgm:spPr/>
    </dgm:pt>
    <dgm:pt modelId="{48ED46EC-6AAE-49BD-93A1-0A17E1527343}" type="pres">
      <dgm:prSet presAssocID="{AC549E5B-C16F-49F3-9B0C-EA34F4BF6AC2}" presName="bottomLine" presStyleLbl="alignNode1" presStyleIdx="3" presStyleCnt="6">
        <dgm:presLayoutVars/>
      </dgm:prSet>
      <dgm:spPr/>
    </dgm:pt>
    <dgm:pt modelId="{FB1D6705-9B4D-402D-92E1-AA30272710DC}" type="pres">
      <dgm:prSet presAssocID="{AC549E5B-C16F-49F3-9B0C-EA34F4BF6AC2}" presName="nodeText" presStyleLbl="bgAccFollowNode1" presStyleIdx="1" presStyleCnt="3">
        <dgm:presLayoutVars>
          <dgm:bulletEnabled val="1"/>
        </dgm:presLayoutVars>
      </dgm:prSet>
      <dgm:spPr/>
    </dgm:pt>
    <dgm:pt modelId="{92E6BF97-0C3C-4188-A129-7D248F1EEA13}" type="pres">
      <dgm:prSet presAssocID="{E7B03FED-E7A3-4B92-A27F-86D07FDEE034}" presName="sibTrans" presStyleCnt="0"/>
      <dgm:spPr/>
    </dgm:pt>
    <dgm:pt modelId="{894A7204-F045-4BC1-96D8-58A26881D5DF}" type="pres">
      <dgm:prSet presAssocID="{03E5C2E9-196F-4D85-BF9C-25C475C2C972}" presName="compositeNode" presStyleCnt="0">
        <dgm:presLayoutVars>
          <dgm:bulletEnabled val="1"/>
        </dgm:presLayoutVars>
      </dgm:prSet>
      <dgm:spPr/>
    </dgm:pt>
    <dgm:pt modelId="{88FC0AA1-C820-4DE8-850E-F68DCAF41AA1}" type="pres">
      <dgm:prSet presAssocID="{03E5C2E9-196F-4D85-BF9C-25C475C2C972}" presName="bgRect" presStyleLbl="bgAccFollowNode1" presStyleIdx="2" presStyleCnt="3"/>
      <dgm:spPr/>
    </dgm:pt>
    <dgm:pt modelId="{C338C857-080B-4539-A57C-3608740D0344}" type="pres">
      <dgm:prSet presAssocID="{042A1FBC-3208-4DB9-A841-3B2B71EA3F9B}" presName="sibTransNodeCircle" presStyleLbl="alignNode1" presStyleIdx="4" presStyleCnt="6">
        <dgm:presLayoutVars>
          <dgm:chMax val="0"/>
          <dgm:bulletEnabled/>
        </dgm:presLayoutVars>
      </dgm:prSet>
      <dgm:spPr/>
    </dgm:pt>
    <dgm:pt modelId="{8B87A538-84B9-4AB6-9FD3-5E89B1447B41}" type="pres">
      <dgm:prSet presAssocID="{03E5C2E9-196F-4D85-BF9C-25C475C2C972}" presName="bottomLine" presStyleLbl="alignNode1" presStyleIdx="5" presStyleCnt="6">
        <dgm:presLayoutVars/>
      </dgm:prSet>
      <dgm:spPr/>
    </dgm:pt>
    <dgm:pt modelId="{77C5F9FD-1315-4F35-9227-15ECAD74873C}" type="pres">
      <dgm:prSet presAssocID="{03E5C2E9-196F-4D85-BF9C-25C475C2C972}" presName="nodeText" presStyleLbl="bgAccFollowNode1" presStyleIdx="2" presStyleCnt="3">
        <dgm:presLayoutVars>
          <dgm:bulletEnabled val="1"/>
        </dgm:presLayoutVars>
      </dgm:prSet>
      <dgm:spPr/>
    </dgm:pt>
  </dgm:ptLst>
  <dgm:cxnLst>
    <dgm:cxn modelId="{BC60870C-3594-4831-A389-08F68E17BFF5}" type="presOf" srcId="{E7B03FED-E7A3-4B92-A27F-86D07FDEE034}" destId="{E2F69C8A-0402-45B3-B3A2-8A117A04ECE3}" srcOrd="0" destOrd="0" presId="urn:microsoft.com/office/officeart/2016/7/layout/BasicLinearProcessNumbered"/>
    <dgm:cxn modelId="{28B62937-13FC-41F3-BAE7-8180EFCA39C4}" type="presOf" srcId="{3A83C807-EBEC-483E-9A23-A3F77CAF6B1D}" destId="{706EA9A0-DAA0-4E0B-B8A8-CF7BA00724DF}" srcOrd="0" destOrd="0" presId="urn:microsoft.com/office/officeart/2016/7/layout/BasicLinearProcessNumbered"/>
    <dgm:cxn modelId="{1918413D-97D2-4179-A2C0-EEBF57606DF7}" type="presOf" srcId="{AC549E5B-C16F-49F3-9B0C-EA34F4BF6AC2}" destId="{FB1D6705-9B4D-402D-92E1-AA30272710DC}" srcOrd="1" destOrd="0" presId="urn:microsoft.com/office/officeart/2016/7/layout/BasicLinearProcessNumbered"/>
    <dgm:cxn modelId="{9B82D96B-08AA-4F51-BE07-1300DB10A51B}" type="presOf" srcId="{03E5C2E9-196F-4D85-BF9C-25C475C2C972}" destId="{88FC0AA1-C820-4DE8-850E-F68DCAF41AA1}" srcOrd="0" destOrd="0" presId="urn:microsoft.com/office/officeart/2016/7/layout/BasicLinearProcessNumbered"/>
    <dgm:cxn modelId="{649C8353-89E2-4473-B7BD-25B0978BB508}" type="presOf" srcId="{AC549E5B-C16F-49F3-9B0C-EA34F4BF6AC2}" destId="{0B80177C-A4BC-4146-99E8-7D2F36B65310}" srcOrd="0" destOrd="0" presId="urn:microsoft.com/office/officeart/2016/7/layout/BasicLinearProcessNumbered"/>
    <dgm:cxn modelId="{41A75F74-5FF2-4980-9FFE-669B6179F622}" srcId="{3A83C807-EBEC-483E-9A23-A3F77CAF6B1D}" destId="{03E5C2E9-196F-4D85-BF9C-25C475C2C972}" srcOrd="2" destOrd="0" parTransId="{E28E931E-C429-4FE6-995F-31C44A17DCDB}" sibTransId="{042A1FBC-3208-4DB9-A841-3B2B71EA3F9B}"/>
    <dgm:cxn modelId="{591B9F59-40D0-4FCB-B018-CC13D0EF3E0E}" type="presOf" srcId="{42D3C045-F332-41E5-A98D-C156290E8306}" destId="{F8AE5DA2-A1D4-493B-B28D-F78CB85D131A}" srcOrd="0" destOrd="0" presId="urn:microsoft.com/office/officeart/2016/7/layout/BasicLinearProcessNumbered"/>
    <dgm:cxn modelId="{2ACA6E8D-6E5E-49A8-8E4C-77DB46E01A8E}" type="presOf" srcId="{2BC02F46-AF17-42CC-A64E-5D51B161E7FE}" destId="{7935F59D-4397-48FE-9E9C-A1B8A5427085}" srcOrd="0" destOrd="0" presId="urn:microsoft.com/office/officeart/2016/7/layout/BasicLinearProcessNumbered"/>
    <dgm:cxn modelId="{2566878F-257E-493F-932D-FA67AFB13A83}" srcId="{3A83C807-EBEC-483E-9A23-A3F77CAF6B1D}" destId="{2BC02F46-AF17-42CC-A64E-5D51B161E7FE}" srcOrd="0" destOrd="0" parTransId="{9E795B82-1E74-4E29-967C-EA9773610F81}" sibTransId="{42D3C045-F332-41E5-A98D-C156290E8306}"/>
    <dgm:cxn modelId="{58DB26A1-79D5-4DA3-951C-BC41CC870415}" type="presOf" srcId="{03E5C2E9-196F-4D85-BF9C-25C475C2C972}" destId="{77C5F9FD-1315-4F35-9227-15ECAD74873C}" srcOrd="1" destOrd="0" presId="urn:microsoft.com/office/officeart/2016/7/layout/BasicLinearProcessNumbered"/>
    <dgm:cxn modelId="{D42387B6-247F-4736-882A-CCB0078250BD}" type="presOf" srcId="{2BC02F46-AF17-42CC-A64E-5D51B161E7FE}" destId="{71AB4053-61EE-49E8-8D66-A0ECC0CB4054}" srcOrd="1" destOrd="0" presId="urn:microsoft.com/office/officeart/2016/7/layout/BasicLinearProcessNumbered"/>
    <dgm:cxn modelId="{FE4AC4D5-98C9-4B74-A4A3-1A31BA53F16A}" srcId="{3A83C807-EBEC-483E-9A23-A3F77CAF6B1D}" destId="{AC549E5B-C16F-49F3-9B0C-EA34F4BF6AC2}" srcOrd="1" destOrd="0" parTransId="{C28E67EA-1A45-44A0-877A-F963379C2452}" sibTransId="{E7B03FED-E7A3-4B92-A27F-86D07FDEE034}"/>
    <dgm:cxn modelId="{8B9A29E0-B918-4C2A-B74F-B5E8BAF0F0FE}" type="presOf" srcId="{042A1FBC-3208-4DB9-A841-3B2B71EA3F9B}" destId="{C338C857-080B-4539-A57C-3608740D0344}" srcOrd="0" destOrd="0" presId="urn:microsoft.com/office/officeart/2016/7/layout/BasicLinearProcessNumbered"/>
    <dgm:cxn modelId="{5F6F2568-A6DF-4067-BC85-82BAFC985F00}" type="presParOf" srcId="{706EA9A0-DAA0-4E0B-B8A8-CF7BA00724DF}" destId="{E92A6D3D-89E1-4349-90C8-DF7EE7D41C29}" srcOrd="0" destOrd="0" presId="urn:microsoft.com/office/officeart/2016/7/layout/BasicLinearProcessNumbered"/>
    <dgm:cxn modelId="{899E34C1-6B27-439E-A501-D5412ED836A6}" type="presParOf" srcId="{E92A6D3D-89E1-4349-90C8-DF7EE7D41C29}" destId="{7935F59D-4397-48FE-9E9C-A1B8A5427085}" srcOrd="0" destOrd="0" presId="urn:microsoft.com/office/officeart/2016/7/layout/BasicLinearProcessNumbered"/>
    <dgm:cxn modelId="{EFC6FD97-8D0C-4FA1-AF50-D8ACFC9F90A7}" type="presParOf" srcId="{E92A6D3D-89E1-4349-90C8-DF7EE7D41C29}" destId="{F8AE5DA2-A1D4-493B-B28D-F78CB85D131A}" srcOrd="1" destOrd="0" presId="urn:microsoft.com/office/officeart/2016/7/layout/BasicLinearProcessNumbered"/>
    <dgm:cxn modelId="{5EE43529-8128-4747-9F19-4B88A04EC9D1}" type="presParOf" srcId="{E92A6D3D-89E1-4349-90C8-DF7EE7D41C29}" destId="{D78625FC-2EFA-49DF-B76B-C1A27C83E525}" srcOrd="2" destOrd="0" presId="urn:microsoft.com/office/officeart/2016/7/layout/BasicLinearProcessNumbered"/>
    <dgm:cxn modelId="{AB93BE82-EBE2-4B96-B674-78DA4AFE4037}" type="presParOf" srcId="{E92A6D3D-89E1-4349-90C8-DF7EE7D41C29}" destId="{71AB4053-61EE-49E8-8D66-A0ECC0CB4054}" srcOrd="3" destOrd="0" presId="urn:microsoft.com/office/officeart/2016/7/layout/BasicLinearProcessNumbered"/>
    <dgm:cxn modelId="{37482084-1EDF-4BF0-BF79-1BBFB0A51017}" type="presParOf" srcId="{706EA9A0-DAA0-4E0B-B8A8-CF7BA00724DF}" destId="{94D4BAD6-8E73-4893-9C04-7E50EFCEDCC0}" srcOrd="1" destOrd="0" presId="urn:microsoft.com/office/officeart/2016/7/layout/BasicLinearProcessNumbered"/>
    <dgm:cxn modelId="{0784DCE4-ECE4-4ED5-9F39-F1DC336C8863}" type="presParOf" srcId="{706EA9A0-DAA0-4E0B-B8A8-CF7BA00724DF}" destId="{B19B7DFD-1135-4FB9-95B8-DACDAE976031}" srcOrd="2" destOrd="0" presId="urn:microsoft.com/office/officeart/2016/7/layout/BasicLinearProcessNumbered"/>
    <dgm:cxn modelId="{E7DB6E61-8BE0-4766-92F2-8DF28E63A26B}" type="presParOf" srcId="{B19B7DFD-1135-4FB9-95B8-DACDAE976031}" destId="{0B80177C-A4BC-4146-99E8-7D2F36B65310}" srcOrd="0" destOrd="0" presId="urn:microsoft.com/office/officeart/2016/7/layout/BasicLinearProcessNumbered"/>
    <dgm:cxn modelId="{94D4DF63-B91E-456B-A83A-714AFF3AF0D0}" type="presParOf" srcId="{B19B7DFD-1135-4FB9-95B8-DACDAE976031}" destId="{E2F69C8A-0402-45B3-B3A2-8A117A04ECE3}" srcOrd="1" destOrd="0" presId="urn:microsoft.com/office/officeart/2016/7/layout/BasicLinearProcessNumbered"/>
    <dgm:cxn modelId="{4877029B-6730-419B-894A-A86C6BD43DF1}" type="presParOf" srcId="{B19B7DFD-1135-4FB9-95B8-DACDAE976031}" destId="{48ED46EC-6AAE-49BD-93A1-0A17E1527343}" srcOrd="2" destOrd="0" presId="urn:microsoft.com/office/officeart/2016/7/layout/BasicLinearProcessNumbered"/>
    <dgm:cxn modelId="{A6793408-17BA-48C4-82FD-E35CD2231E3D}" type="presParOf" srcId="{B19B7DFD-1135-4FB9-95B8-DACDAE976031}" destId="{FB1D6705-9B4D-402D-92E1-AA30272710DC}" srcOrd="3" destOrd="0" presId="urn:microsoft.com/office/officeart/2016/7/layout/BasicLinearProcessNumbered"/>
    <dgm:cxn modelId="{207441AC-CBDE-4726-B499-FA3FBFBC3B72}" type="presParOf" srcId="{706EA9A0-DAA0-4E0B-B8A8-CF7BA00724DF}" destId="{92E6BF97-0C3C-4188-A129-7D248F1EEA13}" srcOrd="3" destOrd="0" presId="urn:microsoft.com/office/officeart/2016/7/layout/BasicLinearProcessNumbered"/>
    <dgm:cxn modelId="{048B09FE-2D9F-4778-B0E5-CBD0D5C3D730}" type="presParOf" srcId="{706EA9A0-DAA0-4E0B-B8A8-CF7BA00724DF}" destId="{894A7204-F045-4BC1-96D8-58A26881D5DF}" srcOrd="4" destOrd="0" presId="urn:microsoft.com/office/officeart/2016/7/layout/BasicLinearProcessNumbered"/>
    <dgm:cxn modelId="{6A72D7DC-30AD-4DBA-9D5E-1742297D0677}" type="presParOf" srcId="{894A7204-F045-4BC1-96D8-58A26881D5DF}" destId="{88FC0AA1-C820-4DE8-850E-F68DCAF41AA1}" srcOrd="0" destOrd="0" presId="urn:microsoft.com/office/officeart/2016/7/layout/BasicLinearProcessNumbered"/>
    <dgm:cxn modelId="{044338BF-9E99-47A3-A1EC-C372A3B08EE4}" type="presParOf" srcId="{894A7204-F045-4BC1-96D8-58A26881D5DF}" destId="{C338C857-080B-4539-A57C-3608740D0344}" srcOrd="1" destOrd="0" presId="urn:microsoft.com/office/officeart/2016/7/layout/BasicLinearProcessNumbered"/>
    <dgm:cxn modelId="{3CC616DA-261E-4F5F-BB1A-2A73E9164850}" type="presParOf" srcId="{894A7204-F045-4BC1-96D8-58A26881D5DF}" destId="{8B87A538-84B9-4AB6-9FD3-5E89B1447B41}" srcOrd="2" destOrd="0" presId="urn:microsoft.com/office/officeart/2016/7/layout/BasicLinearProcessNumbered"/>
    <dgm:cxn modelId="{3E70BAA3-EBB4-4E52-A9D6-B38A6817D096}" type="presParOf" srcId="{894A7204-F045-4BC1-96D8-58A26881D5DF}" destId="{77C5F9FD-1315-4F35-9227-15ECAD74873C}"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35F59D-4397-48FE-9E9C-A1B8A5427085}">
      <dsp:nvSpPr>
        <dsp:cNvPr id="0" name=""/>
        <dsp:cNvSpPr/>
      </dsp:nvSpPr>
      <dsp:spPr>
        <a:xfrm>
          <a:off x="0" y="0"/>
          <a:ext cx="3564839" cy="435133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7929" tIns="330200" rIns="277929" bIns="330200" numCol="1" spcCol="1270" anchor="t" anchorCtr="0">
          <a:noAutofit/>
        </a:bodyPr>
        <a:lstStyle/>
        <a:p>
          <a:pPr marL="0" lvl="0" indent="0" algn="l" defTabSz="844550">
            <a:lnSpc>
              <a:spcPct val="90000"/>
            </a:lnSpc>
            <a:spcBef>
              <a:spcPct val="0"/>
            </a:spcBef>
            <a:spcAft>
              <a:spcPct val="35000"/>
            </a:spcAft>
            <a:buNone/>
          </a:pPr>
          <a:r>
            <a:rPr lang="en-US" sz="1900" kern="1200"/>
            <a:t>Black people in the United States are at a 3.73 times greater risk for arrest associated with marijuana use (Wegman, 2014) </a:t>
          </a:r>
        </a:p>
      </dsp:txBody>
      <dsp:txXfrm>
        <a:off x="0" y="1653508"/>
        <a:ext cx="3564839" cy="2610802"/>
      </dsp:txXfrm>
    </dsp:sp>
    <dsp:sp modelId="{F8AE5DA2-A1D4-493B-B28D-F78CB85D131A}">
      <dsp:nvSpPr>
        <dsp:cNvPr id="0" name=""/>
        <dsp:cNvSpPr/>
      </dsp:nvSpPr>
      <dsp:spPr>
        <a:xfrm>
          <a:off x="1129719" y="435133"/>
          <a:ext cx="1305401" cy="130540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320891" y="626305"/>
        <a:ext cx="923057" cy="923057"/>
      </dsp:txXfrm>
    </dsp:sp>
    <dsp:sp modelId="{D78625FC-2EFA-49DF-B76B-C1A27C83E525}">
      <dsp:nvSpPr>
        <dsp:cNvPr id="0" name=""/>
        <dsp:cNvSpPr/>
      </dsp:nvSpPr>
      <dsp:spPr>
        <a:xfrm>
          <a:off x="0" y="4351266"/>
          <a:ext cx="356483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80177C-A4BC-4146-99E8-7D2F36B65310}">
      <dsp:nvSpPr>
        <dsp:cNvPr id="0" name=""/>
        <dsp:cNvSpPr/>
      </dsp:nvSpPr>
      <dsp:spPr>
        <a:xfrm>
          <a:off x="3921323" y="0"/>
          <a:ext cx="3564839" cy="435133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7929" tIns="330200" rIns="277929" bIns="330200" numCol="1" spcCol="1270" anchor="t" anchorCtr="0">
          <a:noAutofit/>
        </a:bodyPr>
        <a:lstStyle/>
        <a:p>
          <a:pPr marL="0" lvl="0" indent="0" algn="l" defTabSz="844550">
            <a:lnSpc>
              <a:spcPct val="90000"/>
            </a:lnSpc>
            <a:spcBef>
              <a:spcPct val="0"/>
            </a:spcBef>
            <a:spcAft>
              <a:spcPct val="35000"/>
            </a:spcAft>
            <a:buNone/>
          </a:pPr>
          <a:r>
            <a:rPr lang="en-US" sz="1900" kern="1200"/>
            <a:t>Drug sentencing for marijuana is 9-13% longer for black men compared to white men. </a:t>
          </a:r>
        </a:p>
      </dsp:txBody>
      <dsp:txXfrm>
        <a:off x="3921323" y="1653508"/>
        <a:ext cx="3564839" cy="2610802"/>
      </dsp:txXfrm>
    </dsp:sp>
    <dsp:sp modelId="{E2F69C8A-0402-45B3-B3A2-8A117A04ECE3}">
      <dsp:nvSpPr>
        <dsp:cNvPr id="0" name=""/>
        <dsp:cNvSpPr/>
      </dsp:nvSpPr>
      <dsp:spPr>
        <a:xfrm>
          <a:off x="5051042" y="435133"/>
          <a:ext cx="1305401" cy="130540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242214" y="626305"/>
        <a:ext cx="923057" cy="923057"/>
      </dsp:txXfrm>
    </dsp:sp>
    <dsp:sp modelId="{48ED46EC-6AAE-49BD-93A1-0A17E1527343}">
      <dsp:nvSpPr>
        <dsp:cNvPr id="0" name=""/>
        <dsp:cNvSpPr/>
      </dsp:nvSpPr>
      <dsp:spPr>
        <a:xfrm>
          <a:off x="3921323" y="4351266"/>
          <a:ext cx="356483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FC0AA1-C820-4DE8-850E-F68DCAF41AA1}">
      <dsp:nvSpPr>
        <dsp:cNvPr id="0" name=""/>
        <dsp:cNvSpPr/>
      </dsp:nvSpPr>
      <dsp:spPr>
        <a:xfrm>
          <a:off x="7842647" y="0"/>
          <a:ext cx="3564839" cy="435133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7929" tIns="330200" rIns="277929" bIns="330200" numCol="1" spcCol="1270" anchor="t" anchorCtr="0">
          <a:noAutofit/>
        </a:bodyPr>
        <a:lstStyle/>
        <a:p>
          <a:pPr marL="0" lvl="0" indent="0" algn="l" defTabSz="844550">
            <a:lnSpc>
              <a:spcPct val="90000"/>
            </a:lnSpc>
            <a:spcBef>
              <a:spcPct val="0"/>
            </a:spcBef>
            <a:spcAft>
              <a:spcPct val="35000"/>
            </a:spcAft>
            <a:buNone/>
          </a:pPr>
          <a:r>
            <a:rPr lang="en-US" sz="1900" kern="1200"/>
            <a:t>Research also indicated the violent crime rates involving alcohol around 40%; violent crimes decreased in Washington state following legalization of marijuana in 2015. </a:t>
          </a:r>
        </a:p>
      </dsp:txBody>
      <dsp:txXfrm>
        <a:off x="7842647" y="1653508"/>
        <a:ext cx="3564839" cy="2610802"/>
      </dsp:txXfrm>
    </dsp:sp>
    <dsp:sp modelId="{C338C857-080B-4539-A57C-3608740D0344}">
      <dsp:nvSpPr>
        <dsp:cNvPr id="0" name=""/>
        <dsp:cNvSpPr/>
      </dsp:nvSpPr>
      <dsp:spPr>
        <a:xfrm>
          <a:off x="8972366" y="435133"/>
          <a:ext cx="1305401" cy="1305401"/>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9163538" y="626305"/>
        <a:ext cx="923057" cy="923057"/>
      </dsp:txXfrm>
    </dsp:sp>
    <dsp:sp modelId="{8B87A538-84B9-4AB6-9FD3-5E89B1447B41}">
      <dsp:nvSpPr>
        <dsp:cNvPr id="0" name=""/>
        <dsp:cNvSpPr/>
      </dsp:nvSpPr>
      <dsp:spPr>
        <a:xfrm>
          <a:off x="7842647" y="4351266"/>
          <a:ext cx="356483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2/8/2021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hyperlink" Target="https://www.buffalo.edu/news/releases/2015/02/004.htm" TargetMode="External"/><Relationship Id="rId2" Type="http://schemas.openxmlformats.org/officeDocument/2006/relationships/hyperlink" Target="https://www.mpp.org/issues/legalization/top-ten-reasons-to-end-marijuana-prohibi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3045368" y="2043663"/>
            <a:ext cx="6105194" cy="2031055"/>
          </a:xfrm>
        </p:spPr>
        <p:txBody>
          <a:bodyPr>
            <a:normAutofit/>
          </a:bodyPr>
          <a:lstStyle/>
          <a:p>
            <a:r>
              <a:rPr lang="en-US" dirty="0">
                <a:solidFill>
                  <a:srgbClr val="FFFFFF"/>
                </a:solidFill>
                <a:cs typeface="Calibri Light"/>
              </a:rPr>
              <a:t>Pro Legalization of Marijuana Debate</a:t>
            </a:r>
            <a:endParaRPr lang="en-US" dirty="0">
              <a:solidFill>
                <a:srgbClr val="FFFFFF"/>
              </a:solidFill>
            </a:endParaRPr>
          </a:p>
        </p:txBody>
      </p:sp>
      <p:sp>
        <p:nvSpPr>
          <p:cNvPr id="3" name="Subtitle 2"/>
          <p:cNvSpPr>
            <a:spLocks noGrp="1"/>
          </p:cNvSpPr>
          <p:nvPr>
            <p:ph type="subTitle" idx="1"/>
          </p:nvPr>
        </p:nvSpPr>
        <p:spPr>
          <a:xfrm>
            <a:off x="3045368" y="4074718"/>
            <a:ext cx="6105194" cy="682079"/>
          </a:xfrm>
        </p:spPr>
        <p:txBody>
          <a:bodyPr vert="horz" lIns="91440" tIns="45720" rIns="91440" bIns="45720" rtlCol="0">
            <a:normAutofit/>
          </a:bodyPr>
          <a:lstStyle/>
          <a:p>
            <a:r>
              <a:rPr lang="en-US">
                <a:solidFill>
                  <a:srgbClr val="FFFFFF"/>
                </a:solidFill>
                <a:cs typeface="Calibri"/>
              </a:rPr>
              <a:t>Aleah MacKay</a:t>
            </a:r>
            <a:endParaRPr lang="en-US">
              <a:solidFill>
                <a:srgbClr val="FFFFFF"/>
              </a:solidFill>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74907C3-9A31-4C5A-AE96-297183260485}"/>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latin typeface="Times"/>
                <a:cs typeface="Calibri Light"/>
              </a:rPr>
              <a:t>Physiological Effects </a:t>
            </a:r>
            <a:endParaRPr lang="en-US" sz="4000" dirty="0">
              <a:solidFill>
                <a:srgbClr val="FFFFFF"/>
              </a:solidFill>
              <a:latin typeface="Times"/>
              <a:cs typeface="Times"/>
            </a:endParaRPr>
          </a:p>
        </p:txBody>
      </p:sp>
      <p:sp>
        <p:nvSpPr>
          <p:cNvPr id="3" name="Content Placeholder 2">
            <a:extLst>
              <a:ext uri="{FF2B5EF4-FFF2-40B4-BE49-F238E27FC236}">
                <a16:creationId xmlns:a16="http://schemas.microsoft.com/office/drawing/2014/main" id="{2008F7FE-90FB-4A70-8433-5CB6F46A6867}"/>
              </a:ext>
            </a:extLst>
          </p:cNvPr>
          <p:cNvSpPr>
            <a:spLocks noGrp="1"/>
          </p:cNvSpPr>
          <p:nvPr>
            <p:ph idx="1"/>
          </p:nvPr>
        </p:nvSpPr>
        <p:spPr>
          <a:xfrm>
            <a:off x="1238228" y="2677342"/>
            <a:ext cx="9708995" cy="3567173"/>
          </a:xfrm>
        </p:spPr>
        <p:txBody>
          <a:bodyPr vert="horz" lIns="91440" tIns="45720" rIns="91440" bIns="45720" rtlCol="0" anchor="ctr">
            <a:noAutofit/>
          </a:bodyPr>
          <a:lstStyle/>
          <a:p>
            <a:pPr marL="0" indent="0">
              <a:buNone/>
            </a:pPr>
            <a:endParaRPr lang="en-US" sz="1300">
              <a:cs typeface="Calibri"/>
            </a:endParaRPr>
          </a:p>
          <a:p>
            <a:r>
              <a:rPr lang="en-US" sz="1800">
                <a:latin typeface="Times"/>
                <a:cs typeface="Calibri"/>
              </a:rPr>
              <a:t>Marijauna use is cited as helpful for the treatment of multiple sclerosis, muscle spasticity, cancer-related pains, nausea, </a:t>
            </a:r>
            <a:r>
              <a:rPr lang="en-US" sz="1800" dirty="0">
                <a:latin typeface="Times"/>
                <a:cs typeface="Calibri"/>
              </a:rPr>
              <a:t>and weight loss (Levinthal, 2016 p.147)</a:t>
            </a:r>
          </a:p>
          <a:p>
            <a:pPr marL="0" indent="0">
              <a:buNone/>
            </a:pPr>
            <a:r>
              <a:rPr lang="en-US" sz="1800">
                <a:latin typeface="Times"/>
                <a:cs typeface="Calibri"/>
              </a:rPr>
              <a:t>Cannabis has been correlated with:</a:t>
            </a:r>
          </a:p>
          <a:p>
            <a:pPr marL="514350" indent="-514350">
              <a:buAutoNum type="arabicPeriod"/>
            </a:pPr>
            <a:r>
              <a:rPr lang="en-US" sz="1800" dirty="0">
                <a:latin typeface="Times"/>
                <a:cs typeface="Calibri"/>
              </a:rPr>
              <a:t> Stabilizing blood sugar</a:t>
            </a:r>
          </a:p>
          <a:p>
            <a:pPr marL="514350" indent="-514350">
              <a:buAutoNum type="arabicPeriod"/>
            </a:pPr>
            <a:r>
              <a:rPr lang="en-US" sz="1800" dirty="0">
                <a:latin typeface="Times"/>
                <a:cs typeface="Calibri"/>
              </a:rPr>
              <a:t> Lowering blood pressure</a:t>
            </a:r>
          </a:p>
          <a:p>
            <a:pPr marL="514350" indent="-514350">
              <a:buAutoNum type="arabicPeriod"/>
            </a:pPr>
            <a:r>
              <a:rPr lang="en-US" sz="1800" dirty="0">
                <a:latin typeface="Times"/>
                <a:cs typeface="Calibri"/>
              </a:rPr>
              <a:t>Improvement of circulation </a:t>
            </a:r>
          </a:p>
          <a:p>
            <a:pPr marL="514350" indent="-514350">
              <a:buAutoNum type="arabicPeriod"/>
            </a:pPr>
            <a:r>
              <a:rPr lang="en-US" sz="1800" dirty="0">
                <a:latin typeface="Times"/>
                <a:cs typeface="Calibri"/>
              </a:rPr>
              <a:t>Prevention of nerve inflammation, reduced risk of heart disease, and cramping associated with GI distress </a:t>
            </a:r>
          </a:p>
          <a:p>
            <a:pPr marL="514350" indent="-514350">
              <a:buAutoNum type="arabicPeriod"/>
            </a:pPr>
            <a:r>
              <a:rPr lang="en-US" sz="1800" dirty="0">
                <a:latin typeface="Times"/>
                <a:cs typeface="Calibri"/>
              </a:rPr>
              <a:t>Treatment of peripheral neuropathy </a:t>
            </a:r>
          </a:p>
          <a:p>
            <a:pPr marL="514350" indent="-514350">
              <a:buAutoNum type="arabicPeriod"/>
            </a:pPr>
            <a:r>
              <a:rPr lang="en-US" sz="1800" dirty="0">
                <a:latin typeface="Times"/>
                <a:cs typeface="Calibri"/>
              </a:rPr>
              <a:t>Reduction of interocular pressure associated with glaucoma </a:t>
            </a:r>
          </a:p>
          <a:p>
            <a:pPr marL="514350" indent="-514350">
              <a:buAutoNum type="arabicPeriod"/>
            </a:pPr>
            <a:r>
              <a:rPr lang="en-US" sz="1800" dirty="0">
                <a:latin typeface="Times"/>
                <a:cs typeface="Calibri"/>
              </a:rPr>
              <a:t>Improved vasodilation of blood vessels </a:t>
            </a:r>
            <a:endParaRPr lang="en-US" sz="1800" dirty="0">
              <a:latin typeface="Calibri" panose="020F0502020204030204"/>
              <a:cs typeface="Calibri"/>
            </a:endParaRPr>
          </a:p>
          <a:p>
            <a:pPr marL="0" indent="0">
              <a:buNone/>
            </a:pPr>
            <a:r>
              <a:rPr lang="en-US" sz="1800">
                <a:latin typeface="Times"/>
                <a:cs typeface="Calibri"/>
              </a:rPr>
              <a:t>(American Alliance for Medical Cannabis, 2018. </a:t>
            </a:r>
            <a:endParaRPr lang="en-US" sz="1800">
              <a:cs typeface="Calibri"/>
            </a:endParaRPr>
          </a:p>
          <a:p>
            <a:pPr marL="514350" indent="-514350">
              <a:buAutoNum type="arabicPeriod"/>
            </a:pPr>
            <a:endParaRPr lang="en-US" sz="1300">
              <a:cs typeface="Calibri"/>
            </a:endParaRPr>
          </a:p>
        </p:txBody>
      </p:sp>
    </p:spTree>
    <p:extLst>
      <p:ext uri="{BB962C8B-B14F-4D97-AF65-F5344CB8AC3E}">
        <p14:creationId xmlns:p14="http://schemas.microsoft.com/office/powerpoint/2010/main" val="3412307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69E33A-7E12-4C98-801C-BA4E5D89ED6E}"/>
              </a:ext>
            </a:extLst>
          </p:cNvPr>
          <p:cNvSpPr>
            <a:spLocks noGrp="1"/>
          </p:cNvSpPr>
          <p:nvPr>
            <p:ph type="title"/>
          </p:nvPr>
        </p:nvSpPr>
        <p:spPr>
          <a:xfrm>
            <a:off x="1115568" y="548640"/>
            <a:ext cx="10168128" cy="1179576"/>
          </a:xfrm>
        </p:spPr>
        <p:txBody>
          <a:bodyPr>
            <a:normAutofit/>
          </a:bodyPr>
          <a:lstStyle/>
          <a:p>
            <a:r>
              <a:rPr lang="en-US" sz="4000">
                <a:latin typeface="Times"/>
                <a:cs typeface="Calibri Light"/>
              </a:rPr>
              <a:t>Psychological Implications </a:t>
            </a:r>
            <a:endParaRPr lang="en-US" sz="4000">
              <a:latin typeface="Times"/>
              <a:cs typeface="Times"/>
            </a:endParaRP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2B73A23-5BE9-4DC7-A127-DFDFF6032579}"/>
              </a:ext>
            </a:extLst>
          </p:cNvPr>
          <p:cNvSpPr>
            <a:spLocks noGrp="1"/>
          </p:cNvSpPr>
          <p:nvPr>
            <p:ph idx="1"/>
          </p:nvPr>
        </p:nvSpPr>
        <p:spPr>
          <a:xfrm>
            <a:off x="501052" y="2395911"/>
            <a:ext cx="10168128" cy="3695020"/>
          </a:xfrm>
        </p:spPr>
        <p:txBody>
          <a:bodyPr vert="horz" lIns="91440" tIns="45720" rIns="91440" bIns="45720" rtlCol="0" anchor="t">
            <a:normAutofit lnSpcReduction="10000"/>
          </a:bodyPr>
          <a:lstStyle/>
          <a:p>
            <a:r>
              <a:rPr lang="en-US" sz="1700" dirty="0">
                <a:latin typeface="Times"/>
                <a:cs typeface="Calibri"/>
              </a:rPr>
              <a:t>Reduction of chronic stress and related depression through chemical composition </a:t>
            </a:r>
            <a:r>
              <a:rPr lang="en-US" sz="1700">
                <a:latin typeface="Times"/>
                <a:cs typeface="Calibri"/>
              </a:rPr>
              <a:t>similar-to</a:t>
            </a:r>
            <a:r>
              <a:rPr lang="en-US" sz="1700" dirty="0">
                <a:latin typeface="Times"/>
                <a:cs typeface="Calibri"/>
              </a:rPr>
              <a:t> endocannabinoids, associated with cognition, motor control, behavior, and emotions (</a:t>
            </a:r>
            <a:r>
              <a:rPr lang="en-US" sz="1700">
                <a:latin typeface="Times"/>
                <a:ea typeface="+mn-lt"/>
                <a:cs typeface="+mn-lt"/>
              </a:rPr>
              <a:t>Haj-Dahmane, 2015).</a:t>
            </a:r>
            <a:endParaRPr lang="en-US" sz="1700" dirty="0">
              <a:latin typeface="Times"/>
              <a:ea typeface="+mn-lt"/>
              <a:cs typeface="+mn-lt"/>
            </a:endParaRPr>
          </a:p>
          <a:p>
            <a:endParaRPr lang="en-US" sz="1700">
              <a:latin typeface="Times"/>
              <a:cs typeface="Calibri"/>
            </a:endParaRPr>
          </a:p>
          <a:p>
            <a:r>
              <a:rPr lang="en-US" sz="1700" dirty="0">
                <a:latin typeface="Times"/>
                <a:cs typeface="Calibri"/>
              </a:rPr>
              <a:t>Treatment of ADHD/ADD through stimulation of dopamine (Bearman, 2014). </a:t>
            </a:r>
          </a:p>
          <a:p>
            <a:pPr marL="0" indent="0">
              <a:buNone/>
            </a:pPr>
            <a:endParaRPr lang="en-US" sz="1700">
              <a:latin typeface="Times"/>
              <a:cs typeface="Calibri"/>
            </a:endParaRPr>
          </a:p>
          <a:p>
            <a:r>
              <a:rPr lang="en-US" sz="1700">
                <a:latin typeface="Times"/>
                <a:cs typeface="Calibri"/>
              </a:rPr>
              <a:t>Reduction in psychological arousal associated with anxiety, and insomnia </a:t>
            </a:r>
            <a:r>
              <a:rPr lang="en-US" sz="1700">
                <a:latin typeface="Times"/>
                <a:cs typeface="Times"/>
              </a:rPr>
              <a:t>(Medical Cannabis Network, 2019).</a:t>
            </a:r>
            <a:r>
              <a:rPr lang="en-US" sz="1700" dirty="0">
                <a:latin typeface="Times"/>
                <a:cs typeface="Calibri"/>
              </a:rPr>
              <a:t> </a:t>
            </a:r>
          </a:p>
          <a:p>
            <a:pPr marL="0" indent="0">
              <a:buNone/>
            </a:pPr>
            <a:endParaRPr lang="en-US" sz="1700">
              <a:latin typeface="Times"/>
              <a:cs typeface="Calibri"/>
            </a:endParaRPr>
          </a:p>
          <a:p>
            <a:r>
              <a:rPr lang="en-US" sz="1700">
                <a:latin typeface="Times"/>
                <a:cs typeface="Calibri"/>
              </a:rPr>
              <a:t>Reduced risk of brain inflammation, associated with delaying onset of Alzheimer's and Dementia related symptomatology </a:t>
            </a:r>
            <a:r>
              <a:rPr lang="en-US" sz="1700">
                <a:latin typeface="Times"/>
                <a:cs typeface="Times"/>
              </a:rPr>
              <a:t>(Medical Cannabis Network, 2019)</a:t>
            </a:r>
            <a:r>
              <a:rPr lang="en-US" sz="1700">
                <a:latin typeface="Times"/>
                <a:cs typeface="Calibri"/>
              </a:rPr>
              <a:t>. </a:t>
            </a:r>
          </a:p>
          <a:p>
            <a:pPr marL="0" indent="0">
              <a:buNone/>
            </a:pPr>
            <a:endParaRPr lang="en-US" sz="1700">
              <a:latin typeface="Times"/>
              <a:ea typeface="+mn-lt"/>
              <a:cs typeface="+mn-lt"/>
            </a:endParaRPr>
          </a:p>
          <a:p>
            <a:r>
              <a:rPr lang="en-US" sz="1700">
                <a:latin typeface="Times"/>
                <a:ea typeface="+mn-lt"/>
                <a:cs typeface="+mn-lt"/>
              </a:rPr>
              <a:t>Cannabis is also associated with reduction in somatic arousal experienced in individuals with PTSD </a:t>
            </a:r>
            <a:r>
              <a:rPr lang="en-US" sz="1700">
                <a:latin typeface="Times"/>
                <a:ea typeface="+mn-lt"/>
                <a:cs typeface="Times"/>
              </a:rPr>
              <a:t>(Medical Cannabis Network, 2019).</a:t>
            </a:r>
          </a:p>
        </p:txBody>
      </p:sp>
    </p:spTree>
    <p:extLst>
      <p:ext uri="{BB962C8B-B14F-4D97-AF65-F5344CB8AC3E}">
        <p14:creationId xmlns:p14="http://schemas.microsoft.com/office/powerpoint/2010/main" val="4270472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Rectangle 2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7AD5786-8989-48B8-91AF-1A73F356D2F3}"/>
              </a:ext>
            </a:extLst>
          </p:cNvPr>
          <p:cNvSpPr>
            <a:spLocks noGrp="1"/>
          </p:cNvSpPr>
          <p:nvPr>
            <p:ph type="title"/>
          </p:nvPr>
        </p:nvSpPr>
        <p:spPr>
          <a:xfrm>
            <a:off x="497342" y="534263"/>
            <a:ext cx="10168128" cy="1179576"/>
          </a:xfrm>
        </p:spPr>
        <p:txBody>
          <a:bodyPr>
            <a:normAutofit/>
          </a:bodyPr>
          <a:lstStyle/>
          <a:p>
            <a:r>
              <a:rPr lang="en-US" sz="4000">
                <a:latin typeface="Times"/>
                <a:cs typeface="Calibri Light"/>
              </a:rPr>
              <a:t>   Sociological Implications </a:t>
            </a:r>
            <a:endParaRPr lang="en-US" sz="4000">
              <a:latin typeface="Times"/>
              <a:cs typeface="Times"/>
            </a:endParaRPr>
          </a:p>
        </p:txBody>
      </p:sp>
      <p:sp>
        <p:nvSpPr>
          <p:cNvPr id="25" name="Rectangle 2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78C64A5-6140-45C6-8E22-F904EEA7FB04}"/>
              </a:ext>
            </a:extLst>
          </p:cNvPr>
          <p:cNvSpPr>
            <a:spLocks noGrp="1"/>
          </p:cNvSpPr>
          <p:nvPr>
            <p:ph idx="1"/>
          </p:nvPr>
        </p:nvSpPr>
        <p:spPr>
          <a:xfrm>
            <a:off x="540474" y="2151264"/>
            <a:ext cx="11102656" cy="3695020"/>
          </a:xfrm>
        </p:spPr>
        <p:txBody>
          <a:bodyPr vert="horz" lIns="91440" tIns="45720" rIns="91440" bIns="45720" rtlCol="0" anchor="t">
            <a:noAutofit/>
          </a:bodyPr>
          <a:lstStyle/>
          <a:p>
            <a:r>
              <a:rPr lang="en-US" sz="1800" dirty="0">
                <a:latin typeface="Times"/>
                <a:cs typeface="Calibri"/>
              </a:rPr>
              <a:t>Research conducted by </a:t>
            </a:r>
            <a:r>
              <a:rPr lang="en-US" sz="1800" dirty="0">
                <a:latin typeface="Times"/>
                <a:ea typeface="+mn-lt"/>
                <a:cs typeface="+mn-lt"/>
              </a:rPr>
              <a:t>The Marijuana Policy Project, asserts that “Study after study has confirmed that marijuana policy reforms do not cause rates of youth marijuana use to increase… The most in-depth state surveys suggest modest decreases in rates of youth marijuana use in Colorado and Washington" </a:t>
            </a:r>
            <a:r>
              <a:rPr lang="en-US" sz="1800" dirty="0">
                <a:latin typeface="Times"/>
                <a:ea typeface="+mn-lt"/>
                <a:cs typeface="Times"/>
              </a:rPr>
              <a:t>(Marijuana Policy Project, 2015).</a:t>
            </a:r>
            <a:endParaRPr lang="en-US" sz="1800" dirty="0">
              <a:latin typeface="Times"/>
              <a:ea typeface="+mn-lt"/>
              <a:cs typeface="+mn-lt"/>
            </a:endParaRPr>
          </a:p>
          <a:p>
            <a:pPr marL="0" indent="0">
              <a:buNone/>
            </a:pPr>
            <a:endParaRPr lang="en-US" sz="1800" dirty="0">
              <a:latin typeface="Times"/>
              <a:ea typeface="+mn-lt"/>
              <a:cs typeface="+mn-lt"/>
            </a:endParaRPr>
          </a:p>
          <a:p>
            <a:r>
              <a:rPr lang="en-US" sz="1800" dirty="0">
                <a:latin typeface="Times"/>
                <a:ea typeface="+mn-lt"/>
                <a:cs typeface="+mn-lt"/>
              </a:rPr>
              <a:t>Traffic deaths in states with legalized marijuana have decreased by 11% (MPP, 2015).</a:t>
            </a:r>
          </a:p>
          <a:p>
            <a:pPr marL="0" indent="0">
              <a:buNone/>
            </a:pPr>
            <a:endParaRPr lang="en-US" sz="1800" dirty="0">
              <a:latin typeface="Times"/>
              <a:ea typeface="+mn-lt"/>
              <a:cs typeface="+mn-lt"/>
            </a:endParaRPr>
          </a:p>
          <a:p>
            <a:r>
              <a:rPr lang="en-US" sz="1800" dirty="0">
                <a:latin typeface="Times"/>
                <a:ea typeface="+mn-lt"/>
                <a:cs typeface="+mn-lt"/>
              </a:rPr>
              <a:t>Consumers can access marijuana retailers, instead of relying on illicit drug dealers, resulting in a reduced potential for laced substances. </a:t>
            </a:r>
          </a:p>
          <a:p>
            <a:pPr marL="0" indent="0">
              <a:buNone/>
            </a:pPr>
            <a:endParaRPr lang="en-US" sz="1800" dirty="0">
              <a:latin typeface="Times"/>
              <a:ea typeface="+mn-lt"/>
              <a:cs typeface="+mn-lt"/>
            </a:endParaRPr>
          </a:p>
          <a:p>
            <a:r>
              <a:rPr lang="en-US" sz="1800" dirty="0">
                <a:latin typeface="Times"/>
                <a:ea typeface="+mn-lt"/>
                <a:cs typeface="+mn-lt"/>
              </a:rPr>
              <a:t>Legalization allows for laboratory, government-based testing to ensure product quality. </a:t>
            </a:r>
          </a:p>
          <a:p>
            <a:pPr marL="0" indent="0">
              <a:buNone/>
            </a:pPr>
            <a:endParaRPr lang="en-US" sz="1800" dirty="0">
              <a:latin typeface="Times"/>
              <a:ea typeface="+mn-lt"/>
              <a:cs typeface="+mn-lt"/>
            </a:endParaRPr>
          </a:p>
          <a:p>
            <a:r>
              <a:rPr lang="en-US" sz="1800" dirty="0">
                <a:latin typeface="Times"/>
                <a:ea typeface="+mn-lt"/>
                <a:cs typeface="+mn-lt"/>
              </a:rPr>
              <a:t>Government regulation reduces pipelines through cartel, gang, and organized crime markets; data from the US Border Patrol details reduction in marijuana seizures by millions of pounds (US Border Patrol, 2015). </a:t>
            </a:r>
          </a:p>
          <a:p>
            <a:endParaRPr lang="en-US" sz="1500">
              <a:ea typeface="+mn-lt"/>
              <a:cs typeface="+mn-lt"/>
            </a:endParaRPr>
          </a:p>
          <a:p>
            <a:endParaRPr lang="en-US" sz="1500">
              <a:ea typeface="+mn-lt"/>
              <a:cs typeface="+mn-lt"/>
            </a:endParaRPr>
          </a:p>
          <a:p>
            <a:endParaRPr lang="en-US" sz="1500">
              <a:ea typeface="+mn-lt"/>
              <a:cs typeface="+mn-lt"/>
            </a:endParaRPr>
          </a:p>
          <a:p>
            <a:endParaRPr lang="en-US" sz="1500">
              <a:ea typeface="+mn-lt"/>
              <a:cs typeface="+mn-lt"/>
            </a:endParaRPr>
          </a:p>
        </p:txBody>
      </p:sp>
    </p:spTree>
    <p:extLst>
      <p:ext uri="{BB962C8B-B14F-4D97-AF65-F5344CB8AC3E}">
        <p14:creationId xmlns:p14="http://schemas.microsoft.com/office/powerpoint/2010/main" val="4037546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3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923CA16-C7B5-4514-9B50-EE493A46EC3E}"/>
              </a:ext>
            </a:extLst>
          </p:cNvPr>
          <p:cNvSpPr>
            <a:spLocks noGrp="1"/>
          </p:cNvSpPr>
          <p:nvPr>
            <p:ph idx="1"/>
          </p:nvPr>
        </p:nvSpPr>
        <p:spPr>
          <a:xfrm>
            <a:off x="643467" y="1366038"/>
            <a:ext cx="10905066" cy="4393982"/>
          </a:xfrm>
        </p:spPr>
        <p:txBody>
          <a:bodyPr vert="horz" lIns="91440" tIns="45720" rIns="91440" bIns="45720" rtlCol="0" anchor="t">
            <a:normAutofit/>
          </a:bodyPr>
          <a:lstStyle/>
          <a:p>
            <a:r>
              <a:rPr lang="en-US" sz="2000" dirty="0">
                <a:latin typeface="Times"/>
                <a:ea typeface="+mn-lt"/>
                <a:cs typeface="+mn-lt"/>
              </a:rPr>
              <a:t>Marijuana associated arrests cost the United States up to $6.03 billion annually (Drug Policy Alliance, 2018), time spent criminalizing marijuana use takes away from allocated resources, and violent crime demanding attention. </a:t>
            </a:r>
          </a:p>
          <a:p>
            <a:endParaRPr lang="en-US" sz="2000">
              <a:latin typeface="Times"/>
              <a:ea typeface="+mn-lt"/>
              <a:cs typeface="+mn-lt"/>
            </a:endParaRPr>
          </a:p>
          <a:p>
            <a:r>
              <a:rPr lang="en-US" sz="2000" dirty="0">
                <a:latin typeface="Times"/>
                <a:ea typeface="+mn-lt"/>
                <a:cs typeface="+mn-lt"/>
              </a:rPr>
              <a:t>The FBI reports 660,000 marijuana arrests in 2018, more than all other violent crimes combined. Such criminal convictions prevent individuals from future access to employment, housing, professional licensure, student loans, food assistance, and getting a driver's license. </a:t>
            </a:r>
          </a:p>
          <a:p>
            <a:endParaRPr lang="en-US" sz="2000">
              <a:latin typeface="Times"/>
              <a:ea typeface="+mn-lt"/>
              <a:cs typeface="+mn-lt"/>
            </a:endParaRPr>
          </a:p>
          <a:p>
            <a:r>
              <a:rPr lang="en-US" sz="2000" dirty="0">
                <a:latin typeface="Times"/>
                <a:ea typeface="+mn-lt"/>
                <a:cs typeface="+mn-lt"/>
              </a:rPr>
              <a:t>The U.S. Centers for Disease Control  and Prevention indicates that more than 30,000 alcohol-induced deaths are reported per year, including more than 2,000 from acute overdose. There have been zero marijuana-induced deaths each year and there is no data indicating marijuana and overdose deaths (Marijuana Project).</a:t>
            </a:r>
          </a:p>
          <a:p>
            <a:endParaRPr lang="en-US" sz="2000">
              <a:ea typeface="+mn-lt"/>
              <a:cs typeface="+mn-lt"/>
            </a:endParaRPr>
          </a:p>
          <a:p>
            <a:endParaRPr lang="en-US" sz="2000">
              <a:cs typeface="Calibri"/>
            </a:endParaRPr>
          </a:p>
        </p:txBody>
      </p:sp>
      <p:sp>
        <p:nvSpPr>
          <p:cNvPr id="31" name="Rectangle 3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Rectangle 3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9024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C1AB0FB-AA61-42F8-B487-CB481F9006A6}"/>
              </a:ext>
            </a:extLst>
          </p:cNvPr>
          <p:cNvSpPr>
            <a:spLocks noGrp="1"/>
          </p:cNvSpPr>
          <p:nvPr>
            <p:ph idx="1"/>
          </p:nvPr>
        </p:nvSpPr>
        <p:spPr>
          <a:xfrm>
            <a:off x="1472280" y="1262817"/>
            <a:ext cx="8959892" cy="3169482"/>
          </a:xfrm>
        </p:spPr>
        <p:txBody>
          <a:bodyPr vert="horz" lIns="91440" tIns="45720" rIns="91440" bIns="45720" rtlCol="0" anchor="t">
            <a:noAutofit/>
          </a:bodyPr>
          <a:lstStyle/>
          <a:p>
            <a:r>
              <a:rPr lang="en-US" sz="2400" dirty="0">
                <a:solidFill>
                  <a:schemeClr val="tx1">
                    <a:lumMod val="65000"/>
                    <a:lumOff val="35000"/>
                  </a:schemeClr>
                </a:solidFill>
                <a:latin typeface="Times"/>
                <a:cs typeface="Calibri"/>
              </a:rPr>
              <a:t>Marijuana is proportionately less harmful than other legal substances, including both alcohol and tobacco. </a:t>
            </a:r>
          </a:p>
          <a:p>
            <a:pPr marL="0" indent="0">
              <a:buNone/>
            </a:pPr>
            <a:endParaRPr lang="en-US" sz="2400" dirty="0">
              <a:solidFill>
                <a:schemeClr val="tx1">
                  <a:lumMod val="65000"/>
                  <a:lumOff val="35000"/>
                </a:schemeClr>
              </a:solidFill>
              <a:latin typeface="Times"/>
              <a:cs typeface="Calibri"/>
            </a:endParaRPr>
          </a:p>
          <a:p>
            <a:r>
              <a:rPr lang="en-US" sz="2400" dirty="0">
                <a:solidFill>
                  <a:schemeClr val="tx1">
                    <a:lumMod val="65000"/>
                    <a:lumOff val="35000"/>
                  </a:schemeClr>
                </a:solidFill>
                <a:latin typeface="Times"/>
                <a:cs typeface="Calibri"/>
              </a:rPr>
              <a:t>Tax revenue from legalization provides funding for vital resources, including housing, rehabilitation programs, mental health, school- based campaigns, and first responders (Drug Policy Alliance, 2019). </a:t>
            </a:r>
          </a:p>
          <a:p>
            <a:pPr marL="0" indent="0">
              <a:buNone/>
            </a:pPr>
            <a:endParaRPr lang="en-US" sz="2400" dirty="0">
              <a:solidFill>
                <a:schemeClr val="tx1">
                  <a:lumMod val="65000"/>
                  <a:lumOff val="35000"/>
                </a:schemeClr>
              </a:solidFill>
              <a:latin typeface="Times"/>
              <a:cs typeface="Calibri"/>
            </a:endParaRPr>
          </a:p>
          <a:p>
            <a:r>
              <a:rPr lang="en-US" sz="2400" dirty="0">
                <a:solidFill>
                  <a:schemeClr val="tx1">
                    <a:lumMod val="65000"/>
                    <a:lumOff val="35000"/>
                  </a:schemeClr>
                </a:solidFill>
                <a:latin typeface="Times"/>
                <a:cs typeface="Calibri"/>
              </a:rPr>
              <a:t>In 2017, 122,814 new jobs were created as a result of the legalization of marijuana. The cannabis industry was </a:t>
            </a:r>
            <a:r>
              <a:rPr lang="en-US" sz="2400" dirty="0">
                <a:solidFill>
                  <a:schemeClr val="tx1">
                    <a:lumMod val="65000"/>
                    <a:lumOff val="35000"/>
                  </a:schemeClr>
                </a:solidFill>
                <a:latin typeface="Times"/>
                <a:ea typeface="+mn-lt"/>
                <a:cs typeface="+mn-lt"/>
              </a:rPr>
              <a:t>“expected to produce nearly 300,000 jobs by 2020 and grow to $24 billion by 2025" (The Path Forward, 2018). </a:t>
            </a:r>
            <a:endParaRPr lang="en-US" sz="2400" dirty="0">
              <a:solidFill>
                <a:schemeClr val="tx1">
                  <a:lumMod val="65000"/>
                  <a:lumOff val="35000"/>
                </a:schemeClr>
              </a:solidFill>
              <a:latin typeface="Times"/>
              <a:cs typeface="Calibri"/>
            </a:endParaRPr>
          </a:p>
          <a:p>
            <a:endParaRPr lang="en-US" sz="1700">
              <a:solidFill>
                <a:schemeClr val="tx1">
                  <a:lumMod val="65000"/>
                  <a:lumOff val="35000"/>
                </a:schemeClr>
              </a:solidFill>
              <a:cs typeface="Calibri"/>
            </a:endParaRPr>
          </a:p>
          <a:p>
            <a:endParaRPr lang="en-US" sz="1700">
              <a:solidFill>
                <a:schemeClr val="tx1">
                  <a:lumMod val="65000"/>
                  <a:lumOff val="35000"/>
                </a:schemeClr>
              </a:solidFill>
              <a:cs typeface="Calibri"/>
            </a:endParaRPr>
          </a:p>
          <a:p>
            <a:endParaRPr lang="en-US" sz="1700">
              <a:solidFill>
                <a:schemeClr val="tx1">
                  <a:lumMod val="65000"/>
                  <a:lumOff val="35000"/>
                </a:schemeClr>
              </a:solidFill>
              <a:cs typeface="Calibri"/>
            </a:endParaRPr>
          </a:p>
          <a:p>
            <a:endParaRPr lang="en-US" sz="1700">
              <a:solidFill>
                <a:schemeClr val="tx1">
                  <a:lumMod val="65000"/>
                  <a:lumOff val="35000"/>
                </a:schemeClr>
              </a:solidFill>
              <a:cs typeface="Calibri"/>
            </a:endParaRPr>
          </a:p>
        </p:txBody>
      </p:sp>
    </p:spTree>
    <p:extLst>
      <p:ext uri="{BB962C8B-B14F-4D97-AF65-F5344CB8AC3E}">
        <p14:creationId xmlns:p14="http://schemas.microsoft.com/office/powerpoint/2010/main" val="3638758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8F121-CF14-4C28-8824-5C6C6F2E44E2}"/>
              </a:ext>
            </a:extLst>
          </p:cNvPr>
          <p:cNvSpPr>
            <a:spLocks noGrp="1"/>
          </p:cNvSpPr>
          <p:nvPr>
            <p:ph type="title"/>
          </p:nvPr>
        </p:nvSpPr>
        <p:spPr>
          <a:xfrm>
            <a:off x="344623" y="320675"/>
            <a:ext cx="11407487" cy="1325563"/>
          </a:xfrm>
        </p:spPr>
        <p:txBody>
          <a:bodyPr>
            <a:normAutofit/>
          </a:bodyPr>
          <a:lstStyle/>
          <a:p>
            <a:r>
              <a:rPr lang="en-US" sz="5400" dirty="0">
                <a:latin typeface="Times"/>
                <a:cs typeface="Calibri Light"/>
              </a:rPr>
              <a:t>    Disproportionate Racial Disparities</a:t>
            </a:r>
            <a:endParaRPr lang="en-US" sz="5400" dirty="0">
              <a:latin typeface="Times"/>
              <a:cs typeface="Times"/>
            </a:endParaRPr>
          </a:p>
        </p:txBody>
      </p:sp>
      <p:sp>
        <p:nvSpPr>
          <p:cNvPr id="9" name="Rectangle 8">
            <a:extLst>
              <a:ext uri="{FF2B5EF4-FFF2-40B4-BE49-F238E27FC236}">
                <a16:creationId xmlns:a16="http://schemas.microsoft.com/office/drawing/2014/main" id="{6D19922F-AD68-4E94-85E8-0AA44A1B1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8" y="-6032938"/>
            <a:ext cx="126124" cy="1219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754FA742-1914-40E1-9E2F-20EF4323FBA9}"/>
              </a:ext>
            </a:extLst>
          </p:cNvPr>
          <p:cNvGraphicFramePr>
            <a:graphicFrameLocks noGrp="1"/>
          </p:cNvGraphicFramePr>
          <p:nvPr>
            <p:ph idx="1"/>
            <p:extLst>
              <p:ext uri="{D42A27DB-BD31-4B8C-83A1-F6EECF244321}">
                <p14:modId xmlns:p14="http://schemas.microsoft.com/office/powerpoint/2010/main" val="3318773375"/>
              </p:ext>
            </p:extLst>
          </p:nvPr>
        </p:nvGraphicFramePr>
        <p:xfrm>
          <a:off x="344624" y="1825625"/>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1126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0F30A3-CED8-4174-8858-09B55204DBD6}"/>
              </a:ext>
            </a:extLst>
          </p:cNvPr>
          <p:cNvSpPr>
            <a:spLocks noGrp="1"/>
          </p:cNvSpPr>
          <p:nvPr>
            <p:ph type="title"/>
          </p:nvPr>
        </p:nvSpPr>
        <p:spPr>
          <a:xfrm>
            <a:off x="136043" y="141157"/>
            <a:ext cx="3201366" cy="3387497"/>
          </a:xfrm>
        </p:spPr>
        <p:txBody>
          <a:bodyPr anchor="b">
            <a:normAutofit/>
          </a:bodyPr>
          <a:lstStyle/>
          <a:p>
            <a:pPr algn="r"/>
            <a:r>
              <a:rPr lang="en-US" sz="4000">
                <a:solidFill>
                  <a:srgbClr val="FFFFFF"/>
                </a:solidFill>
                <a:cs typeface="Calibri Light"/>
              </a:rPr>
              <a:t>References </a:t>
            </a:r>
            <a:endParaRPr lang="en-US" sz="4000">
              <a:solidFill>
                <a:srgbClr val="FFFFFF"/>
              </a:solidFill>
            </a:endParaRPr>
          </a:p>
        </p:txBody>
      </p:sp>
      <p:sp>
        <p:nvSpPr>
          <p:cNvPr id="3" name="Content Placeholder 2">
            <a:extLst>
              <a:ext uri="{FF2B5EF4-FFF2-40B4-BE49-F238E27FC236}">
                <a16:creationId xmlns:a16="http://schemas.microsoft.com/office/drawing/2014/main" id="{949ACB03-C6D8-458A-BCC2-ACFE906066CD}"/>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285750" indent="-285750">
              <a:buFont typeface="Arial,Sans-Serif" panose="020B0604020202020204" pitchFamily="34" charset="0"/>
            </a:pPr>
            <a:r>
              <a:rPr lang="en-US" sz="1400">
                <a:latin typeface="Times"/>
                <a:cs typeface="Times"/>
              </a:rPr>
              <a:t>Drug Policy Alliance, "So Far, So Good What We Know about Marijuana Legalization in Colorado,  Washington, Alaska, Oregon and Washington, D.C.," drugpolicy.org, 2016</a:t>
            </a:r>
            <a:endParaRPr lang="en-US" sz="1400">
              <a:latin typeface="Times"/>
              <a:ea typeface="+mn-lt"/>
              <a:cs typeface="+mn-lt"/>
            </a:endParaRPr>
          </a:p>
          <a:p>
            <a:pPr marL="0" indent="0">
              <a:buNone/>
            </a:pPr>
            <a:endParaRPr lang="en-US" sz="1400">
              <a:latin typeface="Times"/>
              <a:cs typeface="Times"/>
            </a:endParaRPr>
          </a:p>
          <a:p>
            <a:pPr marL="285750" indent="-285750">
              <a:buFont typeface="Arial,Sans-Serif" panose="020B0604020202020204" pitchFamily="34" charset="0"/>
            </a:pPr>
            <a:r>
              <a:rPr lang="en-US" sz="1400">
                <a:latin typeface="Times"/>
                <a:cs typeface="Times"/>
              </a:rPr>
              <a:t>Drug Policy Alliance, "Drug War Statistics," drugpolicy.org</a:t>
            </a:r>
            <a:endParaRPr lang="en-US" sz="1400">
              <a:latin typeface="Times"/>
              <a:ea typeface="+mn-lt"/>
              <a:cs typeface="+mn-lt"/>
            </a:endParaRPr>
          </a:p>
          <a:p>
            <a:pPr marL="0" indent="0">
              <a:buNone/>
            </a:pPr>
            <a:endParaRPr lang="en-US" sz="1400">
              <a:latin typeface="Times"/>
              <a:cs typeface="Times"/>
            </a:endParaRPr>
          </a:p>
          <a:p>
            <a:pPr marL="285750" indent="-285750">
              <a:buFont typeface="Arial,Sans-Serif" panose="020B0604020202020204" pitchFamily="34" charset="0"/>
            </a:pPr>
            <a:r>
              <a:rPr lang="en-US" sz="1400">
                <a:latin typeface="Times"/>
                <a:cs typeface="Times"/>
              </a:rPr>
              <a:t>Earl Blumenauer, "The Path Forward: Rethinking Federal Policy on Marijuana,"blumenauer.house.gov, 2017-2018</a:t>
            </a:r>
            <a:endParaRPr lang="en-US" sz="1400">
              <a:latin typeface="Times"/>
              <a:ea typeface="+mn-lt"/>
              <a:cs typeface="+mn-lt"/>
            </a:endParaRPr>
          </a:p>
          <a:p>
            <a:pPr marL="0" indent="0">
              <a:buNone/>
            </a:pPr>
            <a:endParaRPr lang="en-US" sz="1400">
              <a:latin typeface="Times"/>
              <a:cs typeface="Times"/>
            </a:endParaRPr>
          </a:p>
          <a:p>
            <a:pPr marL="285750" indent="-285750">
              <a:buFont typeface="Arial,Sans-Serif" panose="020B0604020202020204" pitchFamily="34" charset="0"/>
            </a:pPr>
            <a:r>
              <a:rPr lang="en-US" sz="1400">
                <a:latin typeface="Times"/>
                <a:cs typeface="Times"/>
              </a:rPr>
              <a:t>Jesse Wegman, "The Injustice of Marijuana Arrests," nytimes.com, July 28, 2014</a:t>
            </a:r>
            <a:endParaRPr lang="en-US" sz="1400">
              <a:latin typeface="Times"/>
              <a:ea typeface="+mn-lt"/>
              <a:cs typeface="+mn-lt"/>
            </a:endParaRPr>
          </a:p>
          <a:p>
            <a:pPr marL="0" indent="0">
              <a:buNone/>
            </a:pPr>
            <a:endParaRPr lang="en-US" sz="1400">
              <a:latin typeface="Times"/>
              <a:ea typeface="+mn-lt"/>
              <a:cs typeface="Times"/>
            </a:endParaRPr>
          </a:p>
          <a:p>
            <a:pPr marL="285750" indent="-285750">
              <a:buFont typeface="Arial,Sans-Serif" panose="020B0604020202020204" pitchFamily="34" charset="0"/>
            </a:pPr>
            <a:r>
              <a:rPr lang="en-US" sz="1400">
                <a:latin typeface="Times"/>
                <a:ea typeface="+mn-lt"/>
                <a:cs typeface="+mn-lt"/>
              </a:rPr>
              <a:t>Levinthal, C. (2016). </a:t>
            </a:r>
            <a:r>
              <a:rPr lang="en-US" sz="1400" i="1">
                <a:latin typeface="Times"/>
                <a:ea typeface="+mn-lt"/>
                <a:cs typeface="+mn-lt"/>
              </a:rPr>
              <a:t>Drugs, behavior, and modern society</a:t>
            </a:r>
            <a:r>
              <a:rPr lang="en-US" sz="1400">
                <a:latin typeface="Times"/>
                <a:ea typeface="+mn-lt"/>
                <a:cs typeface="+mn-lt"/>
              </a:rPr>
              <a:t> (8th ed.). Pearson.</a:t>
            </a:r>
          </a:p>
          <a:p>
            <a:pPr marL="0" indent="0">
              <a:buNone/>
            </a:pPr>
            <a:endParaRPr lang="en-US" sz="1400">
              <a:latin typeface="Times"/>
              <a:cs typeface="Calibri" panose="020F0502020204030204"/>
            </a:endParaRPr>
          </a:p>
          <a:p>
            <a:pPr marL="285750" indent="-285750">
              <a:buFont typeface="Arial,Sans-Serif" panose="020B0604020202020204" pitchFamily="34" charset="0"/>
            </a:pPr>
            <a:r>
              <a:rPr lang="en-US" sz="1400">
                <a:latin typeface="Times"/>
                <a:cs typeface="Times"/>
              </a:rPr>
              <a:t>Project, M. P. (n.d.). Top 10 Reasons to End Marijuana Prohibition. Retrieved from </a:t>
            </a:r>
            <a:r>
              <a:rPr lang="en-US" sz="1400">
                <a:latin typeface="Times"/>
                <a:cs typeface="Times"/>
                <a:hlinkClick r:id="rId2"/>
              </a:rPr>
              <a:t>https://www.mpp.org/issues/legalization/top-ten-reasons-to-end-marijuana-prohibition/</a:t>
            </a:r>
            <a:endParaRPr lang="en-US" sz="1400">
              <a:latin typeface="Times"/>
              <a:ea typeface="+mn-lt"/>
              <a:cs typeface="+mn-lt"/>
            </a:endParaRPr>
          </a:p>
          <a:p>
            <a:pPr marL="0" indent="0">
              <a:buNone/>
            </a:pPr>
            <a:endParaRPr lang="en-US" sz="1400">
              <a:latin typeface="Times"/>
              <a:cs typeface="Times"/>
            </a:endParaRPr>
          </a:p>
          <a:p>
            <a:pPr marL="285750" indent="-285750">
              <a:buFont typeface="Arial,Sans-Serif" panose="020B0604020202020204" pitchFamily="34" charset="0"/>
            </a:pPr>
            <a:r>
              <a:rPr lang="en-US" sz="1400">
                <a:latin typeface="Times"/>
                <a:cs typeface="Times"/>
              </a:rPr>
              <a:t>RIA neuroscience study points to possible use of medical marijuana for depression. (2015, February 04). Retrieved from </a:t>
            </a:r>
            <a:r>
              <a:rPr lang="en-US" sz="1400">
                <a:latin typeface="Times"/>
                <a:cs typeface="Times"/>
                <a:hlinkClick r:id="rId3"/>
              </a:rPr>
              <a:t>https://www.buffalo.edu/news/releases/2015/02/004.htm</a:t>
            </a:r>
            <a:endParaRPr lang="en-US" sz="1400"/>
          </a:p>
        </p:txBody>
      </p:sp>
    </p:spTree>
    <p:extLst>
      <p:ext uri="{BB962C8B-B14F-4D97-AF65-F5344CB8AC3E}">
        <p14:creationId xmlns:p14="http://schemas.microsoft.com/office/powerpoint/2010/main" val="29831954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161</Words>
  <Application>Microsoft Office PowerPoint</Application>
  <PresentationFormat>Widescreen</PresentationFormat>
  <Paragraphs>69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Arial,Sans-Serif</vt:lpstr>
      <vt:lpstr>Calibri</vt:lpstr>
      <vt:lpstr>Calibri Light</vt:lpstr>
      <vt:lpstr>Times</vt:lpstr>
      <vt:lpstr>office theme</vt:lpstr>
      <vt:lpstr>Pro Legalization of Marijuana Debate</vt:lpstr>
      <vt:lpstr>Physiological Effects </vt:lpstr>
      <vt:lpstr>Psychological Implications </vt:lpstr>
      <vt:lpstr>   Sociological Implications </vt:lpstr>
      <vt:lpstr>PowerPoint Presentation</vt:lpstr>
      <vt:lpstr>PowerPoint Presentation</vt:lpstr>
      <vt:lpstr>    Disproportionate Racial Disparities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Sharain R. Johnson</dc:creator>
  <cp:lastModifiedBy>Sharain R. Johnson</cp:lastModifiedBy>
  <cp:revision>375</cp:revision>
  <dcterms:created xsi:type="dcterms:W3CDTF">2021-01-25T22:14:32Z</dcterms:created>
  <dcterms:modified xsi:type="dcterms:W3CDTF">2021-02-09T01:26:55Z</dcterms:modified>
</cp:coreProperties>
</file>